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1"/>
  </p:notesMasterIdLst>
  <p:handoutMasterIdLst>
    <p:handoutMasterId r:id="rId22"/>
  </p:handoutMasterIdLst>
  <p:sldIdLst>
    <p:sldId id="259" r:id="rId6"/>
    <p:sldId id="452" r:id="rId7"/>
    <p:sldId id="457" r:id="rId8"/>
    <p:sldId id="451" r:id="rId9"/>
    <p:sldId id="454" r:id="rId10"/>
    <p:sldId id="456" r:id="rId11"/>
    <p:sldId id="450" r:id="rId12"/>
    <p:sldId id="384" r:id="rId13"/>
    <p:sldId id="298" r:id="rId14"/>
    <p:sldId id="441" r:id="rId15"/>
    <p:sldId id="425" r:id="rId16"/>
    <p:sldId id="448" r:id="rId17"/>
    <p:sldId id="449" r:id="rId18"/>
    <p:sldId id="453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0" autoAdjust="0"/>
    <p:restoredTop sz="70745" autoAdjust="0"/>
  </p:normalViewPr>
  <p:slideViewPr>
    <p:cSldViewPr snapToGrid="0">
      <p:cViewPr varScale="1">
        <p:scale>
          <a:sx n="85" d="100"/>
          <a:sy n="85" d="100"/>
        </p:scale>
        <p:origin x="279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02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Math policies have the potential to support equity when:</a:t>
            </a:r>
          </a:p>
          <a:p>
            <a:pPr marL="0" indent="0">
              <a:buNone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all math pathways are rigorous, rich, and relevant to college and/or career success;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students’ pathways are based on their goals and aspirations, rather than on perceived skill or outmoded placement practices;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prerequisites are not arbitrary gatekeepers;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students receive the instruction and other support they need to be successful in their chosen pathway (including bridges between pathways for students whose goals change)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8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nces.ed.gov</a:t>
            </a:r>
            <a:r>
              <a:rPr lang="en-US" dirty="0"/>
              <a:t>/</a:t>
            </a:r>
            <a:r>
              <a:rPr lang="en-US" dirty="0" err="1"/>
              <a:t>fastfacts</a:t>
            </a:r>
            <a:r>
              <a:rPr lang="en-US" dirty="0"/>
              <a:t>/</a:t>
            </a:r>
            <a:r>
              <a:rPr lang="en-US" dirty="0" err="1"/>
              <a:t>display.asp?id</a:t>
            </a:r>
            <a:r>
              <a:rPr lang="en-US" dirty="0"/>
              <a:t>=97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Youcubed.org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6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Streamlining the transition for students from high school to college math</a:t>
            </a:r>
          </a:p>
          <a:p>
            <a:r>
              <a:rPr lang="en-US" dirty="0"/>
              <a:t>“From college-ready students to student-ready colleges”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Draft work from national consensus panel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6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Eliminated requirement of specific Smarter Balanced score for placement with Bridge to College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Added course success requirements for math in addition to Smarter Balanced score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Still applies for graduating seniors </a:t>
            </a:r>
            <a:r>
              <a:rPr lang="en-US" b="1" u="sng" dirty="0"/>
              <a:t>and</a:t>
            </a:r>
            <a:r>
              <a:rPr lang="en-US" dirty="0"/>
              <a:t> dual-credit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Extended through Class of 2022</a:t>
            </a:r>
          </a:p>
          <a:p>
            <a:endParaRPr lang="en-US" dirty="0"/>
          </a:p>
          <a:p>
            <a:r>
              <a:rPr lang="en-US" dirty="0"/>
              <a:t>Colleges continue to be able to adjust agreement terms to be more favorable for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4DCBA-C613-8044-BDAC-04ABD0B33B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9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B3982"/>
                </a:solidFill>
              </a:rPr>
              <a:t>Pathway for students scoring below “college-ready” on the high school assessment</a:t>
            </a:r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B3982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B3982"/>
                </a:solidFill>
              </a:rPr>
              <a:t>Jointly developed and coordinated by college faculty and high school teachers</a:t>
            </a:r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B3982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B3982"/>
                </a:solidFill>
              </a:rPr>
              <a:t>Ongoing professional learning support for teachers</a:t>
            </a:r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en-US" dirty="0"/>
              <a:t>Slightly up overall from 2018-19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1E3-71E9-4C9D-979A-5070055758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8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 admissions uses self-report but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verifies after admission. In 2008, at 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campuses, 60,000 students. No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 had &gt;5 discrepancies b/w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 grades and student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College Board: Shawn &amp;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2009: “Students are quite accurate in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reporHng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HSGPA”, r = .73.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ACT research oden uses self-reported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GPA and generally find it to highly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correlated with students actual GPA: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ACT, 2013: r = .84.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7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11/12/19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11/12/19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Banner: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29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306" y="1310914"/>
            <a:ext cx="8613950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slide content</a:t>
            </a:r>
          </a:p>
          <a:p>
            <a:r>
              <a:rPr lang="en-US" dirty="0"/>
              <a:t>More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3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Banner: burst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>
                <a:solidFill>
                  <a:srgbClr val="0B3982"/>
                </a:solidFill>
                <a:latin typeface="Gill Sans"/>
              </a:rPr>
              <a:pPr/>
              <a:t>11/12/19</a:t>
            </a:fld>
            <a:endParaRPr lang="en-US">
              <a:solidFill>
                <a:srgbClr val="0B3982"/>
              </a:solidFill>
              <a:latin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B3982"/>
              </a:solidFill>
              <a:latin typeface="Gill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>
                <a:solidFill>
                  <a:srgbClr val="0B3982"/>
                </a:solidFill>
                <a:latin typeface="Gill Sans"/>
              </a:rPr>
              <a:pPr/>
              <a:t>‹#›</a:t>
            </a:fld>
            <a:endParaRPr lang="en-US">
              <a:solidFill>
                <a:srgbClr val="0B3982"/>
              </a:solidFill>
              <a:latin typeface="Gill San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15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11/12/19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11/12/19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11/12/19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11/12/19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11/12/19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11/12/19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11/12/19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11/12/19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4" r:id="rId13"/>
    <p:sldLayoutId id="2147483693" r:id="rId14"/>
    <p:sldLayoutId id="214748369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bridgetocollegecourses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eo.org/sites/default/files/Wed%201145%20SHEEO%20Presentation%20-%20Cullinan%20and%20Yang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drc.org/publication/toward-better-college-course-placemen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equation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bmoore@sbctc.ed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eakonomics.com/podcast/math-curriculu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resources/documents/colleges-staff/research/pre-college-research/precollege-report-2018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danacenter.org/our-work/k-12-education/launch-yea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005" y="2557758"/>
            <a:ext cx="8744132" cy="2201564"/>
          </a:xfrm>
        </p:spPr>
        <p:txBody>
          <a:bodyPr/>
          <a:lstStyle/>
          <a:p>
            <a:r>
              <a:rPr lang="en-US" sz="3600" dirty="0"/>
              <a:t>Spokane math symposium:</a:t>
            </a:r>
            <a:br>
              <a:rPr lang="en-US" sz="3600" dirty="0"/>
            </a:br>
            <a:r>
              <a:rPr lang="en-US" sz="3600" dirty="0"/>
              <a:t>sustaining &amp; re-framing our statewide work through the </a:t>
            </a:r>
            <a:r>
              <a:rPr lang="en-US" sz="3600" i="1" dirty="0"/>
              <a:t>launch years initiative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3006" y="4759322"/>
            <a:ext cx="8388928" cy="679016"/>
          </a:xfrm>
        </p:spPr>
        <p:txBody>
          <a:bodyPr/>
          <a:lstStyle/>
          <a:p>
            <a:r>
              <a:rPr lang="en-US" sz="2800" dirty="0"/>
              <a:t>November 12, 2019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2471C-DB92-D34C-8B95-6451DCA39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05" y="5300047"/>
            <a:ext cx="7362037" cy="134059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Bill Moore 		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Director, K-12 Partnerships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State Board for Community and Technical Colleges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33" y="1475875"/>
            <a:ext cx="9194714" cy="673768"/>
          </a:xfrm>
        </p:spPr>
        <p:txBody>
          <a:bodyPr>
            <a:noAutofit/>
          </a:bodyPr>
          <a:lstStyle/>
          <a:p>
            <a:r>
              <a:rPr lang="en-US" sz="3200"/>
              <a:t>Ongoing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2785" y="2640056"/>
            <a:ext cx="8598430" cy="3528924"/>
          </a:xfrm>
        </p:spPr>
        <p:txBody>
          <a:bodyPr>
            <a:normAutofit/>
          </a:bodyPr>
          <a:lstStyle/>
          <a:p>
            <a:r>
              <a:rPr lang="en-US" dirty="0"/>
              <a:t>Burden on students to provide scores</a:t>
            </a:r>
          </a:p>
          <a:p>
            <a:endParaRPr lang="en-US" dirty="0"/>
          </a:p>
          <a:p>
            <a:r>
              <a:rPr lang="en-US" dirty="0"/>
              <a:t>Communication issues with high school and college staff</a:t>
            </a:r>
          </a:p>
          <a:p>
            <a:endParaRPr lang="en-US" dirty="0"/>
          </a:p>
          <a:p>
            <a:r>
              <a:rPr lang="en-US" dirty="0"/>
              <a:t>Variations in use of high school transcripts, local score reporting formats, processes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11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33"/>
            <a:ext cx="9144000" cy="678180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 rot="19888922">
            <a:off x="3720352" y="2614706"/>
            <a:ext cx="1090706" cy="3735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7295" y="1768320"/>
            <a:ext cx="8133523" cy="4878562"/>
            <a:chOff x="1010477" y="1819835"/>
            <a:chExt cx="8133523" cy="4878562"/>
          </a:xfrm>
        </p:grpSpPr>
        <p:sp>
          <p:nvSpPr>
            <p:cNvPr id="17" name="TextBox 16" descr="Number of BTC high schools by ESD region"/>
            <p:cNvSpPr txBox="1"/>
            <p:nvPr/>
          </p:nvSpPr>
          <p:spPr>
            <a:xfrm>
              <a:off x="5715000" y="5867400"/>
              <a:ext cx="3429000" cy="830997"/>
            </a:xfrm>
            <a:prstGeom prst="rect">
              <a:avLst/>
            </a:prstGeom>
            <a:solidFill>
              <a:srgbClr val="00376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# of Bridge to College high schools by ESD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10477" y="1819835"/>
              <a:ext cx="7052212" cy="4019753"/>
              <a:chOff x="1010477" y="1819835"/>
              <a:chExt cx="7052212" cy="401975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010477" y="2641169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Calibri"/>
                  </a:rPr>
                  <a:t>19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30282" y="1819835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Calibri"/>
                  </a:rPr>
                  <a:t>26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14576" y="3106270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Calibri"/>
                  </a:rPr>
                  <a:t>14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24489" y="3353467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Calibri"/>
                  </a:rPr>
                  <a:t>36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48294" y="4685553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Calibri"/>
                  </a:rPr>
                  <a:t>12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6376" y="5131886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Calibri"/>
                  </a:rPr>
                  <a:t>17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55047" y="5254812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65300" y="4145600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prstClr val="white"/>
                    </a:solidFill>
                    <a:latin typeface="Calibri"/>
                  </a:rPr>
                  <a:t>13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85563" y="3211317"/>
                <a:ext cx="838200" cy="584776"/>
              </a:xfrm>
              <a:prstGeom prst="rect">
                <a:avLst/>
              </a:prstGeom>
              <a:solidFill>
                <a:srgbClr val="00376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Calibri"/>
                  </a:rPr>
                  <a:t>64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545847" y="-108925"/>
            <a:ext cx="3598154" cy="2677656"/>
          </a:xfrm>
          <a:prstGeom prst="rect">
            <a:avLst/>
          </a:prstGeom>
          <a:solidFill>
            <a:srgbClr val="0037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</a:rPr>
              <a:t>2018-19</a:t>
            </a:r>
          </a:p>
          <a:p>
            <a:r>
              <a:rPr lang="en-US" sz="2800" dirty="0">
                <a:solidFill>
                  <a:srgbClr val="FFFFFF"/>
                </a:solidFill>
              </a:rPr>
              <a:t>137 districts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225 high schools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490 teachers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(265 math</a:t>
            </a:r>
            <a:r>
              <a:rPr lang="en-US" sz="2800">
                <a:solidFill>
                  <a:srgbClr val="FFFFFF"/>
                </a:solidFill>
              </a:rPr>
              <a:t>, 225 </a:t>
            </a:r>
            <a:r>
              <a:rPr lang="en-US" sz="2800" dirty="0">
                <a:solidFill>
                  <a:srgbClr val="FFFFFF"/>
                </a:solidFill>
              </a:rPr>
              <a:t>ELA)    </a:t>
            </a:r>
            <a:r>
              <a:rPr lang="en-US" sz="2800" dirty="0">
                <a:solidFill>
                  <a:schemeClr val="accent4"/>
                </a:solidFill>
              </a:rPr>
              <a:t>(181 new)</a:t>
            </a:r>
          </a:p>
        </p:txBody>
      </p:sp>
      <p:sp>
        <p:nvSpPr>
          <p:cNvPr id="18" name="TextBox 17" descr="Bridge to College Participation">
            <a:hlinkClick r:id="rId4"/>
          </p:cNvPr>
          <p:cNvSpPr txBox="1"/>
          <p:nvPr/>
        </p:nvSpPr>
        <p:spPr>
          <a:xfrm>
            <a:off x="-1" y="0"/>
            <a:ext cx="5314577" cy="1200329"/>
          </a:xfrm>
          <a:prstGeom prst="rect">
            <a:avLst/>
          </a:prstGeom>
          <a:solidFill>
            <a:srgbClr val="0037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Bridge to College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5453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E052CA-ACD8-5048-A537-05F8657C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1064753"/>
            <a:ext cx="8302337" cy="786457"/>
          </a:xfrm>
        </p:spPr>
        <p:txBody>
          <a:bodyPr/>
          <a:lstStyle/>
          <a:p>
            <a:r>
              <a:rPr lang="en-US" dirty="0"/>
              <a:t>Multiple measures options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67EC3A-936D-E04A-988B-168C4003B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40097"/>
              </p:ext>
            </p:extLst>
          </p:nvPr>
        </p:nvGraphicFramePr>
        <p:xfrm>
          <a:off x="273049" y="1598936"/>
          <a:ext cx="8597901" cy="443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967">
                  <a:extLst>
                    <a:ext uri="{9D8B030D-6E8A-4147-A177-3AD203B41FA5}">
                      <a16:colId xmlns:a16="http://schemas.microsoft.com/office/drawing/2014/main" val="3672442228"/>
                    </a:ext>
                  </a:extLst>
                </a:gridCol>
                <a:gridCol w="2865967">
                  <a:extLst>
                    <a:ext uri="{9D8B030D-6E8A-4147-A177-3AD203B41FA5}">
                      <a16:colId xmlns:a16="http://schemas.microsoft.com/office/drawing/2014/main" val="3146129536"/>
                    </a:ext>
                  </a:extLst>
                </a:gridCol>
                <a:gridCol w="2865967">
                  <a:extLst>
                    <a:ext uri="{9D8B030D-6E8A-4147-A177-3AD203B41FA5}">
                      <a16:colId xmlns:a16="http://schemas.microsoft.com/office/drawing/2014/main" val="1043970506"/>
                    </a:ext>
                  </a:extLst>
                </a:gridCol>
              </a:tblGrid>
              <a:tr h="681324">
                <a:tc>
                  <a:txBody>
                    <a:bodyPr/>
                    <a:lstStyle/>
                    <a:p>
                      <a:r>
                        <a:rPr lang="en-US" sz="2400" dirty="0"/>
                        <a:t>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APPROACHES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66147"/>
                  </a:ext>
                </a:extLst>
              </a:tr>
              <a:tr h="369594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Administered by college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(tests, computer assessments, writing samples, …)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4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Obtained from elsewhere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(HS assessments, transcripts, GPA)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Waiver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Decision rules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Decision bands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Formula (algorithm)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Directed self-placement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Traditional courses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Alternative coursework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/>
                        <a:t>Support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55728"/>
                  </a:ext>
                </a:extLst>
              </a:tr>
            </a:tbl>
          </a:graphicData>
        </a:graphic>
      </p:graphicFrame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84C515A8-ECB3-774A-B8BD-F8514AA100AE}"/>
              </a:ext>
            </a:extLst>
          </p:cNvPr>
          <p:cNvSpPr txBox="1"/>
          <p:nvPr/>
        </p:nvSpPr>
        <p:spPr>
          <a:xfrm>
            <a:off x="6252824" y="6029300"/>
            <a:ext cx="2891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003764"/>
                </a:highlight>
              </a:rPr>
              <a:t>Cullinan &amp; Yang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003764"/>
                </a:highlight>
              </a:rPr>
              <a:t>SHEEO, August 2017</a:t>
            </a:r>
          </a:p>
        </p:txBody>
      </p:sp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C492B7CE-E641-9149-8999-17369A3CCE75}"/>
              </a:ext>
            </a:extLst>
          </p:cNvPr>
          <p:cNvSpPr txBox="1"/>
          <p:nvPr/>
        </p:nvSpPr>
        <p:spPr>
          <a:xfrm>
            <a:off x="342898" y="6027003"/>
            <a:ext cx="564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003764"/>
                </a:highlight>
              </a:rPr>
              <a:t>Toward Better College Course Placement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003764"/>
                </a:highlight>
              </a:rPr>
              <a:t>Cullinan et al, July 2018</a:t>
            </a:r>
          </a:p>
        </p:txBody>
      </p:sp>
    </p:spTree>
    <p:extLst>
      <p:ext uri="{BB962C8B-B14F-4D97-AF65-F5344CB8AC3E}">
        <p14:creationId xmlns:p14="http://schemas.microsoft.com/office/powerpoint/2010/main" val="118643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831" y="968369"/>
            <a:ext cx="8302337" cy="540020"/>
          </a:xfrm>
          <a:noFill/>
        </p:spPr>
        <p:txBody>
          <a:bodyPr/>
          <a:lstStyle/>
          <a:p>
            <a:pPr algn="ctr"/>
            <a:r>
              <a:rPr lang="en-US" dirty="0"/>
              <a:t>MATH AND GUIDED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 descr="A picture containing screenshot, outdoor, metal, sitting&#10;&#10;Description automatically generated">
            <a:extLst>
              <a:ext uri="{FF2B5EF4-FFF2-40B4-BE49-F238E27FC236}">
                <a16:creationId xmlns:a16="http://schemas.microsoft.com/office/drawing/2014/main" id="{82608C5F-A0EA-E647-9396-860337142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5" y="1508389"/>
            <a:ext cx="8049587" cy="53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D8A0-AC67-E247-9537-3A17B492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65" y="1165623"/>
            <a:ext cx="8336975" cy="937238"/>
          </a:xfrm>
        </p:spPr>
        <p:txBody>
          <a:bodyPr/>
          <a:lstStyle/>
          <a:p>
            <a:r>
              <a:rPr lang="en-US" dirty="0"/>
              <a:t>Rethinking the role of math in educational equity</a:t>
            </a:r>
          </a:p>
        </p:txBody>
      </p:sp>
      <p:pic>
        <p:nvPicPr>
          <p:cNvPr id="6" name="Content Placeholder 5" descr="areas to address in focusing on role of math in educational equity 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5029C7F-C296-7C4C-A1BE-AC9410B94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2420400"/>
            <a:ext cx="8852453" cy="39037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76430-1DCB-554B-86E4-DE8ACC13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E65A2-8A16-9E44-80E5-7767E68DE2F9}"/>
              </a:ext>
            </a:extLst>
          </p:cNvPr>
          <p:cNvSpPr txBox="1"/>
          <p:nvPr/>
        </p:nvSpPr>
        <p:spPr>
          <a:xfrm>
            <a:off x="2981694" y="6342504"/>
            <a:ext cx="428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Pam </a:t>
            </a:r>
            <a:r>
              <a:rPr lang="en-US" sz="2400" dirty="0" err="1"/>
              <a:t>Burdman</a:t>
            </a:r>
            <a:r>
              <a:rPr lang="en-US" sz="2400" dirty="0"/>
              <a:t>, </a:t>
            </a:r>
            <a:r>
              <a:rPr lang="en-US" sz="2400" i="1" dirty="0"/>
              <a:t>Just//Equations</a:t>
            </a:r>
          </a:p>
        </p:txBody>
      </p:sp>
    </p:spTree>
    <p:extLst>
      <p:ext uri="{BB962C8B-B14F-4D97-AF65-F5344CB8AC3E}">
        <p14:creationId xmlns:p14="http://schemas.microsoft.com/office/powerpoint/2010/main" val="376870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0145" y="2770456"/>
            <a:ext cx="7700703" cy="1934548"/>
          </a:xfrm>
          <a:prstGeom prst="rect">
            <a:avLst/>
          </a:prstGeom>
        </p:spPr>
        <p:txBody>
          <a:bodyPr/>
          <a:lstStyle/>
          <a:p>
            <a:pPr marL="1828800" lvl="4" indent="0">
              <a:buNone/>
            </a:pPr>
            <a:r>
              <a:rPr lang="en-US" sz="2800"/>
              <a:t>Contact: Bill Moore</a:t>
            </a:r>
          </a:p>
          <a:p>
            <a:pPr marL="1828800" lvl="4" indent="0">
              <a:buNone/>
            </a:pPr>
            <a:r>
              <a:rPr lang="en-US" sz="2800">
                <a:hlinkClick r:id="rId2"/>
              </a:rPr>
              <a:t>bmoore@sbctc.edu</a:t>
            </a:r>
            <a:r>
              <a:rPr lang="en-US" sz="2800"/>
              <a:t> </a:t>
            </a:r>
          </a:p>
          <a:p>
            <a:pPr marL="1828800" lvl="4" indent="0">
              <a:buNone/>
            </a:pPr>
            <a:r>
              <a:rPr lang="en-US" sz="2800"/>
              <a:t>(O) 360.704.4346</a:t>
            </a:r>
          </a:p>
          <a:p>
            <a:pPr marL="1828800" lvl="4" indent="0">
              <a:buNone/>
            </a:pPr>
            <a:r>
              <a:rPr lang="en-US" sz="2800"/>
              <a:t>(C) 360.528.1809</a:t>
            </a:r>
          </a:p>
          <a:p>
            <a:pPr marL="1828800" lvl="4" indent="0">
              <a:buNone/>
            </a:pPr>
            <a:endParaRPr lang="en-US" sz="2800"/>
          </a:p>
        </p:txBody>
      </p:sp>
      <p:pic>
        <p:nvPicPr>
          <p:cNvPr id="2" name="Picture 1" descr="&lt;strong&gt;Questions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71" y="4162689"/>
            <a:ext cx="3115665" cy="2352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646" y="1725056"/>
            <a:ext cx="7886700" cy="611619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8053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4948-931E-E945-A96E-B1DE793F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65" y="1125867"/>
            <a:ext cx="8336975" cy="490898"/>
          </a:xfrm>
        </p:spPr>
        <p:txBody>
          <a:bodyPr/>
          <a:lstStyle/>
          <a:p>
            <a:r>
              <a:rPr lang="en-US" dirty="0"/>
              <a:t>National HS math course-taking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9E8FC-622A-C149-96CD-7841205F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6A80AB-B5A8-234F-B1E6-04B7E5935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1768839"/>
            <a:ext cx="7339472" cy="5009945"/>
          </a:xfrm>
        </p:spPr>
      </p:pic>
    </p:spTree>
    <p:extLst>
      <p:ext uri="{BB962C8B-B14F-4D97-AF65-F5344CB8AC3E}">
        <p14:creationId xmlns:p14="http://schemas.microsoft.com/office/powerpoint/2010/main" val="319919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3A999-164E-7F49-915D-030BE66CD8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Table discussion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61D7D-F5FF-F540-8CB9-5FC0667BF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/>
          </a:solidFill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endParaRPr lang="en-US" sz="32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3200" dirty="0"/>
              <a:t>Why does the default high school math curriculum consist of Algebra 1 </a:t>
            </a:r>
            <a:r>
              <a:rPr lang="en-US" sz="3200" dirty="0">
                <a:sym typeface="Wingdings" pitchFamily="2" charset="2"/>
              </a:rPr>
              <a:t> Geometry  Algebra 2?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>
              <a:sym typeface="Wingdings" pitchFamily="2" charset="2"/>
            </a:endParaRPr>
          </a:p>
          <a:p>
            <a:pPr marL="0" indent="0" algn="ctr">
              <a:buNone/>
            </a:pPr>
            <a:endParaRPr lang="en-US" sz="3200" dirty="0">
              <a:sym typeface="Wingdings" pitchFamily="2" charset="2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2CBBF1-B7B9-9E47-8AD5-68E16D58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/>
          </a:solidFill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endParaRPr lang="en-US" sz="32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3200" dirty="0">
                <a:sym typeface="Wingdings" pitchFamily="2" charset="2"/>
              </a:rPr>
              <a:t>Why is “college readiness” (admissions, placement) defined by Algebra 2/Intermediate Algebra?</a:t>
            </a:r>
          </a:p>
          <a:p>
            <a:pPr algn="ctr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A3AC1-90B4-6241-9407-20747AA5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C8CDDA-2AEB-E14D-94E0-72D3C371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12" y="967831"/>
            <a:ext cx="8336975" cy="1113750"/>
          </a:xfrm>
        </p:spPr>
        <p:txBody>
          <a:bodyPr/>
          <a:lstStyle/>
          <a:p>
            <a:r>
              <a:rPr lang="en-US" dirty="0">
                <a:hlinkClick r:id="rId3"/>
              </a:rPr>
              <a:t>Math usage of “</a:t>
            </a:r>
            <a:r>
              <a:rPr lang="en-US" dirty="0" err="1">
                <a:hlinkClick r:id="rId3"/>
              </a:rPr>
              <a:t>freakonomics</a:t>
            </a:r>
            <a:r>
              <a:rPr lang="en-US" dirty="0">
                <a:hlinkClick r:id="rId3"/>
              </a:rPr>
              <a:t>” podcast listeners</a:t>
            </a:r>
          </a:p>
        </p:txBody>
      </p:sp>
      <p:pic>
        <p:nvPicPr>
          <p:cNvPr id="7" name="Content Placeholder 6" descr="chart of how often a sample of Freakonomics listerners use different kinds of math on a &quot;daily &quot;basis or &quot;never&quot;&#10;Description automatically generated">
            <a:extLst>
              <a:ext uri="{FF2B5EF4-FFF2-40B4-BE49-F238E27FC236}">
                <a16:creationId xmlns:a16="http://schemas.microsoft.com/office/drawing/2014/main" id="{883797A8-0CD5-3540-BC62-18DA72AD4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92" y="2025085"/>
            <a:ext cx="6746499" cy="483291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63688-27B3-CF4C-8A99-79682AEE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3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1F2A-5940-154E-999A-03E6A070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32" y="1178876"/>
            <a:ext cx="8840935" cy="504150"/>
          </a:xfrm>
        </p:spPr>
        <p:txBody>
          <a:bodyPr/>
          <a:lstStyle/>
          <a:p>
            <a:r>
              <a:rPr lang="en-US" dirty="0"/>
              <a:t>Persistent equity gaps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9FFBE5-C9DD-CB43-81D8-E0D9F840D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1855303"/>
            <a:ext cx="6971844" cy="47855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F5F93-AE48-994A-997C-856AB5F3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A819C-B6A1-8742-86C8-B41820D77508}"/>
              </a:ext>
            </a:extLst>
          </p:cNvPr>
          <p:cNvSpPr txBox="1"/>
          <p:nvPr/>
        </p:nvSpPr>
        <p:spPr>
          <a:xfrm>
            <a:off x="6219286" y="2398426"/>
            <a:ext cx="277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CTC completion of college-level math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320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1E21AC73-8248-5245-BB80-47E1B028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12" y="1130211"/>
            <a:ext cx="8336975" cy="79707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LAUNCH YEARS INITIATIVE</a:t>
            </a: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570AB313-77CB-AF4C-8158-8EC5112C0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" y="2093132"/>
            <a:ext cx="8080919" cy="44063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5B2F7-C649-5848-9E1E-FFBAB03E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55FA41-FBF2-FD44-BE5F-FAD0307F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12" y="1301659"/>
            <a:ext cx="8336975" cy="527141"/>
          </a:xfrm>
        </p:spPr>
        <p:txBody>
          <a:bodyPr/>
          <a:lstStyle/>
          <a:p>
            <a:r>
              <a:rPr lang="en-US" sz="3200" dirty="0"/>
              <a:t>LAUNCH YEARs: Key RECOMMENDATION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45AA56-5BF0-AF48-A3C2-F9FB07FB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65" y="2084875"/>
            <a:ext cx="8691033" cy="463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Offer multiple effective, aligned pathways at secondary and post-secondary institutions with state policies supporting student transitions, including: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Coherent, consistent system for students to demonstrate college readiness (placement)</a:t>
            </a:r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Baccalaureate admissions policies that support aligned math pathways</a:t>
            </a:r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Robust support systems to help students navigate pathways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8BE61-F7FF-264F-B6F6-48F30AFD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591" y="1295102"/>
            <a:ext cx="8725498" cy="1612989"/>
          </a:xfrm>
          <a:noFill/>
        </p:spPr>
        <p:txBody>
          <a:bodyPr/>
          <a:lstStyle/>
          <a:p>
            <a:r>
              <a:rPr lang="en-US" dirty="0"/>
              <a:t>current Washington work supporting students in the transition from high school to college math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08774-8207-8D4E-B5EE-6E06EF096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12" y="3179654"/>
            <a:ext cx="8336975" cy="22168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Placement agreement</a:t>
            </a:r>
            <a:br>
              <a:rPr lang="en-US" sz="3200" dirty="0"/>
            </a:br>
            <a:r>
              <a:rPr lang="en-US" sz="3200" dirty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Bridge to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751" y="5532620"/>
            <a:ext cx="316719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5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02437E-A765-BC40-BC99-867576DC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62" y="1174324"/>
            <a:ext cx="8335388" cy="736311"/>
          </a:xfrm>
        </p:spPr>
        <p:txBody>
          <a:bodyPr/>
          <a:lstStyle/>
          <a:p>
            <a:r>
              <a:rPr lang="en-US"/>
              <a:t>Math placement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82429E-4B54-8F4D-BF81-A418EA79E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278" y="1772251"/>
            <a:ext cx="4002378" cy="1155665"/>
          </a:xfrm>
          <a:solidFill>
            <a:srgbClr val="FFC000"/>
          </a:solidFill>
        </p:spPr>
        <p:txBody>
          <a:bodyPr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Math&amp; 107 (Math in Society), Math&amp; 146 (Statistics), or their equivalents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7DB2C8-461D-DA4D-A772-270FCDC73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165" y="2997028"/>
            <a:ext cx="4270662" cy="279545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1) Level 3 or 4 score on high school Smarter Balanced assessment plus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a) B or better in Algebra 2, and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b) successful completion (passing grade) of one math course in the junior or senior year        </a:t>
            </a:r>
            <a:r>
              <a:rPr lang="en-US" b="1">
                <a:solidFill>
                  <a:schemeClr val="bg1"/>
                </a:solidFill>
                <a:highlight>
                  <a:srgbClr val="000080"/>
                </a:highlight>
              </a:rPr>
              <a:t>OR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F76ECC-6E8F-7A49-9167-BA5168EE2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1378" y="1747846"/>
            <a:ext cx="4052457" cy="1155665"/>
          </a:xfrm>
          <a:solidFill>
            <a:srgbClr val="FFC000"/>
          </a:solidFill>
        </p:spPr>
        <p:txBody>
          <a:bodyPr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Other entry-level math courses (including pre-calculus)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B4E8A2-8BE6-D846-AE74-00F36312D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1378" y="2997028"/>
            <a:ext cx="4052457" cy="2603828"/>
          </a:xfrm>
        </p:spPr>
        <p:txBody>
          <a:bodyPr/>
          <a:lstStyle/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Smarter Balanced Level 3 or 4 plus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bg1"/>
                </a:solidFill>
                <a:highlight>
                  <a:srgbClr val="000080"/>
                </a:highlight>
              </a:rPr>
              <a:t>AND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2) B or better in a high school pre-calculus or higher course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280AA-8914-4D4B-949A-51589658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29416-A745-AC49-85AB-CBB076C220F1}"/>
              </a:ext>
            </a:extLst>
          </p:cNvPr>
          <p:cNvSpPr txBox="1"/>
          <p:nvPr/>
        </p:nvSpPr>
        <p:spPr>
          <a:xfrm>
            <a:off x="270165" y="5683676"/>
            <a:ext cx="4167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2) B or better grade in designated </a:t>
            </a:r>
            <a:r>
              <a:rPr lang="en-US" sz="2400" i="1"/>
              <a:t>Bridge to College Math</a:t>
            </a:r>
            <a:r>
              <a:rPr lang="en-US" sz="2400"/>
              <a:t> class as a senior</a:t>
            </a:r>
          </a:p>
        </p:txBody>
      </p:sp>
    </p:spTree>
    <p:extLst>
      <p:ext uri="{BB962C8B-B14F-4D97-AF65-F5344CB8AC3E}">
        <p14:creationId xmlns:p14="http://schemas.microsoft.com/office/powerpoint/2010/main" val="118863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TC PowerPoint template [Read-Only]" id="{7542D609-1118-4CC0-828D-7145B8E9B95B}" vid="{94A608EE-4E19-4A91-8098-9B9457711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Z7X6SQ3F62JH-64-46</_dlc_DocId>
    <_dlc_DocIdUrl xmlns="dbb9891f-5342-44b3-9004-2472729e727f">
      <Url>https://portal.sbctc.edu/sites/Intranet/publications/_layouts/15/DocIdRedir.aspx?ID=Z7X6SQ3F62JH-64-46</Url>
      <Description>Z7X6SQ3F62JH-64-46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90BF5-B259-42FF-A3F7-0F05090C9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E730A5-6D4A-4EAF-9286-5C57844BF34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1304AF6-8EA3-4015-A966-D1F5E90A437D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elements/1.1/"/>
    <ds:schemaRef ds:uri="http://purl.org/dc/dcmitype/"/>
    <ds:schemaRef ds:uri="http://schemas.microsoft.com/sharepoint/v4"/>
    <ds:schemaRef ds:uri="dbb9891f-5342-44b3-9004-2472729e727f"/>
    <ds:schemaRef ds:uri="686bc730-dfb5-4557-ac43-64e2aeb71117"/>
  </ds:schemaRefs>
</ds:datastoreItem>
</file>

<file path=customXml/itemProps4.xml><?xml version="1.0" encoding="utf-8"?>
<ds:datastoreItem xmlns:ds="http://schemas.openxmlformats.org/officeDocument/2006/customXml" ds:itemID="{BE9FEAA8-1722-41F1-9A86-24CB63631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781</Words>
  <Application>Microsoft Macintosh PowerPoint</Application>
  <PresentationFormat>On-screen Show (4:3)</PresentationFormat>
  <Paragraphs>144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Gill Sans</vt:lpstr>
      <vt:lpstr>Wingdings</vt:lpstr>
      <vt:lpstr>Office Theme</vt:lpstr>
      <vt:lpstr>Spokane math symposium: sustaining &amp; re-framing our statewide work through the launch years initiative</vt:lpstr>
      <vt:lpstr>National HS math course-taking</vt:lpstr>
      <vt:lpstr>Table discussion</vt:lpstr>
      <vt:lpstr>Math usage of “freakonomics” podcast listeners</vt:lpstr>
      <vt:lpstr>Persistent equity gaps</vt:lpstr>
      <vt:lpstr>LAUNCH YEARS INITIATIVE</vt:lpstr>
      <vt:lpstr>LAUNCH YEARs: Key RECOMMENDATION</vt:lpstr>
      <vt:lpstr>current Washington work supporting students in the transition from high school to college math</vt:lpstr>
      <vt:lpstr>Math placement</vt:lpstr>
      <vt:lpstr>Ongoing challenges</vt:lpstr>
      <vt:lpstr>PowerPoint Presentation</vt:lpstr>
      <vt:lpstr>Multiple measures options</vt:lpstr>
      <vt:lpstr>MATH AND GUIDED PATHWAYS</vt:lpstr>
      <vt:lpstr>Rethinking the role of math in educational equity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2018 state and national update: Spokane math symposium</dc:title>
  <dc:creator>Bill Moore</dc:creator>
  <cp:lastModifiedBy>Bill Moore</cp:lastModifiedBy>
  <cp:revision>36</cp:revision>
  <dcterms:created xsi:type="dcterms:W3CDTF">2018-11-12T18:55:36Z</dcterms:created>
  <dcterms:modified xsi:type="dcterms:W3CDTF">2019-11-12T15:32:52Z</dcterms:modified>
</cp:coreProperties>
</file>